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57" r:id="rId3"/>
    <p:sldId id="289" r:id="rId4"/>
    <p:sldId id="290" r:id="rId5"/>
    <p:sldId id="280" r:id="rId6"/>
    <p:sldId id="283" r:id="rId7"/>
    <p:sldId id="287" r:id="rId8"/>
    <p:sldId id="294" r:id="rId9"/>
    <p:sldId id="288" r:id="rId10"/>
    <p:sldId id="281" r:id="rId11"/>
    <p:sldId id="295" r:id="rId12"/>
    <p:sldId id="284" r:id="rId13"/>
    <p:sldId id="285" r:id="rId14"/>
    <p:sldId id="291" r:id="rId15"/>
    <p:sldId id="311" r:id="rId16"/>
    <p:sldId id="296" r:id="rId17"/>
    <p:sldId id="300" r:id="rId18"/>
    <p:sldId id="297" r:id="rId19"/>
    <p:sldId id="313" r:id="rId20"/>
    <p:sldId id="298" r:id="rId21"/>
    <p:sldId id="301" r:id="rId22"/>
    <p:sldId id="312" r:id="rId23"/>
    <p:sldId id="302" r:id="rId24"/>
    <p:sldId id="303" r:id="rId25"/>
    <p:sldId id="314" r:id="rId26"/>
    <p:sldId id="305" r:id="rId27"/>
    <p:sldId id="315" r:id="rId28"/>
    <p:sldId id="306" r:id="rId29"/>
    <p:sldId id="307" r:id="rId30"/>
    <p:sldId id="316" r:id="rId31"/>
    <p:sldId id="317" r:id="rId32"/>
    <p:sldId id="318" r:id="rId33"/>
    <p:sldId id="319" r:id="rId34"/>
    <p:sldId id="308" r:id="rId35"/>
    <p:sldId id="309" r:id="rId36"/>
    <p:sldId id="31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>
      <p:cViewPr>
        <p:scale>
          <a:sx n="90" d="100"/>
          <a:sy n="90" d="100"/>
        </p:scale>
        <p:origin x="1336" y="70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220F-3D86-467C-99EA-039E7B219D32}" type="datetime1">
              <a:rPr lang="en-US" smtClean="0"/>
              <a:t>3/1/17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9A38-94D3-4DD3-95D5-FB829107F191}" type="datetime1">
              <a:rPr lang="en-US" smtClean="0"/>
              <a:t>3/1/17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91F3-ED79-409A-8D05-7110DC34AC69}" type="datetime1">
              <a:rPr lang="en-US" smtClean="0"/>
              <a:t>3/1/17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9841-A5EF-4B8A-8791-9157D5B7048B}" type="datetime1">
              <a:rPr lang="en-US" smtClean="0"/>
              <a:t>3/1/17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4EB4-69D9-434D-86FF-322EC7003A37}" type="datetime1">
              <a:rPr lang="en-US" smtClean="0"/>
              <a:t>3/1/17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21B5-6DD3-4E5D-B87D-5058F7631554}" type="datetime1">
              <a:rPr lang="en-US" smtClean="0"/>
              <a:t>3/1/17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1C08-CF70-4435-9EA9-5680B2868BAC}" type="datetime1">
              <a:rPr lang="en-US" smtClean="0"/>
              <a:t>3/1/17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0427-6904-49C5-BB06-BD0908B9346E}" type="datetime1">
              <a:rPr lang="en-US" smtClean="0"/>
              <a:t>3/1/17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A164-DF1B-4352-B5F1-FEA2659A360D}" type="datetime1">
              <a:rPr lang="en-US" smtClean="0"/>
              <a:t>3/1/17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686F-D72E-403B-9D87-E9EA78343177}" type="datetime1">
              <a:rPr lang="en-US" smtClean="0"/>
              <a:t>3/1/17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EA50D-84C1-40C2-9B26-B73B794483D7}" type="datetime1">
              <a:rPr lang="en-US" smtClean="0"/>
              <a:t>3/1/17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Stuff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0B65D-1B7C-4564-96D0-97F580601CA5}" type="datetime1">
              <a:rPr lang="en-US" smtClean="0"/>
              <a:t>3/1/17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Stuff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s.syr.edu/~wedu/seed/Labs_12.04/Crypto/Crypto_Encrypti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UMBC Cyber Defense Team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Crypto I</a:t>
            </a:r>
            <a:endParaRPr lang="en-US" dirty="0"/>
          </a:p>
          <a:p>
            <a:pPr algn="ctr"/>
            <a:r>
              <a:rPr lang="en-US" dirty="0"/>
              <a:t>2016-2017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3657600"/>
            <a:ext cx="25643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Base64 </a:t>
            </a:r>
            <a:r>
              <a:rPr lang="en-US" dirty="0" err="1" smtClean="0"/>
              <a:t>Shoutout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this merits its own slide</a:t>
            </a:r>
          </a:p>
          <a:p>
            <a:r>
              <a:rPr lang="en-US" dirty="0" smtClean="0"/>
              <a:t>Base64 is not encryption, it is an encoding scheme</a:t>
            </a:r>
          </a:p>
          <a:p>
            <a:r>
              <a:rPr lang="en-US" dirty="0" smtClean="0"/>
              <a:t>Does not rely on any secret information to ”decrypt”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“Base64 is not encryption!”</a:t>
            </a:r>
          </a:p>
          <a:p>
            <a:pPr lvl="1"/>
            <a:r>
              <a:rPr lang="en-US" dirty="0"/>
              <a:t>QmFzZTY0IGlzIG5vdCBlbmNyeXB0aW9uIQ</a:t>
            </a:r>
            <a:r>
              <a:rPr lang="en-US" dirty="0" smtClean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13679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mr-IN" dirty="0" smtClean="0"/>
              <a:t>–</a:t>
            </a:r>
            <a:r>
              <a:rPr lang="en-US" dirty="0" smtClean="0"/>
              <a:t> Caesar Cipher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33" y="2218433"/>
            <a:ext cx="8128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2779" y="5768073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19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mr-IN" dirty="0" smtClean="0"/>
              <a:t>–</a:t>
            </a:r>
            <a:r>
              <a:rPr lang="en-US" dirty="0" smtClean="0"/>
              <a:t> Caesar Cipher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(shift 3)</a:t>
            </a:r>
          </a:p>
          <a:p>
            <a:pPr lvl="1"/>
            <a:r>
              <a:rPr lang="en-US" dirty="0" smtClean="0"/>
              <a:t>Plaintext   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</a:p>
          <a:p>
            <a:pPr lvl="1"/>
            <a:r>
              <a:rPr lang="en-US" dirty="0" err="1" smtClean="0"/>
              <a:t>Ciphertext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Khoor</a:t>
            </a:r>
            <a:r>
              <a:rPr lang="en-US" dirty="0" smtClean="0"/>
              <a:t> </a:t>
            </a:r>
            <a:r>
              <a:rPr lang="en-US" dirty="0" err="1" smtClean="0"/>
              <a:t>Zruog</a:t>
            </a:r>
            <a:endParaRPr lang="en-US" dirty="0" smtClean="0"/>
          </a:p>
          <a:p>
            <a:r>
              <a:rPr lang="en-US" dirty="0" smtClean="0"/>
              <a:t>ROT13 (special case)</a:t>
            </a:r>
          </a:p>
          <a:p>
            <a:pPr lvl="1"/>
            <a:r>
              <a:rPr lang="en-US" dirty="0"/>
              <a:t>Plaintext    </a:t>
            </a:r>
            <a:r>
              <a:rPr lang="mr-IN" dirty="0"/>
              <a:t>–</a:t>
            </a:r>
            <a:r>
              <a:rPr lang="en-US" dirty="0"/>
              <a:t> Hello World</a:t>
            </a:r>
          </a:p>
          <a:p>
            <a:pPr lvl="1"/>
            <a:r>
              <a:rPr lang="en-US" dirty="0" err="1"/>
              <a:t>Ciphertext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/>
              <a:t>Uryyb</a:t>
            </a:r>
            <a:r>
              <a:rPr lang="en-US" dirty="0" smtClean="0"/>
              <a:t> </a:t>
            </a:r>
            <a:r>
              <a:rPr lang="en-US" dirty="0" err="1" smtClean="0"/>
              <a:t>Jbeyq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isn’t this used anymore?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shift, transposition, and </a:t>
            </a:r>
            <a:r>
              <a:rPr lang="en-US" dirty="0" smtClean="0"/>
              <a:t>substitution ciphers are inadequate for </a:t>
            </a:r>
            <a:r>
              <a:rPr lang="en-US" dirty="0" smtClean="0"/>
              <a:t>use in modern cryptography</a:t>
            </a:r>
            <a:endParaRPr lang="en-US" dirty="0" smtClean="0"/>
          </a:p>
          <a:p>
            <a:r>
              <a:rPr lang="en-US" dirty="0" smtClean="0"/>
              <a:t>They don’t provide sufficient security, esp. due to computational power and modern cryptanalysis</a:t>
            </a:r>
          </a:p>
          <a:p>
            <a:r>
              <a:rPr lang="en-US" dirty="0" smtClean="0"/>
              <a:t>We need something </a:t>
            </a:r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Block Ciphers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building blocks for most modern-day cryptographic applications</a:t>
            </a:r>
          </a:p>
          <a:p>
            <a:r>
              <a:rPr lang="en-US" dirty="0" smtClean="0"/>
              <a:t>Elements:</a:t>
            </a:r>
          </a:p>
          <a:p>
            <a:pPr lvl="1"/>
            <a:r>
              <a:rPr lang="en-US" dirty="0" smtClean="0"/>
              <a:t>Block Size </a:t>
            </a:r>
            <a:r>
              <a:rPr lang="mr-IN" dirty="0" smtClean="0"/>
              <a:t>–</a:t>
            </a:r>
            <a:r>
              <a:rPr lang="en-US" dirty="0" smtClean="0"/>
              <a:t> Size of a “block” of text (normally expressed as number of bits)</a:t>
            </a:r>
          </a:p>
          <a:p>
            <a:pPr lvl="1"/>
            <a:r>
              <a:rPr lang="en-US" dirty="0" smtClean="0"/>
              <a:t>Key Size </a:t>
            </a:r>
            <a:r>
              <a:rPr lang="mr-IN" dirty="0" smtClean="0"/>
              <a:t>–</a:t>
            </a:r>
            <a:r>
              <a:rPr lang="en-US" dirty="0" smtClean="0"/>
              <a:t> Size of a key (normally expressed as number of bits)</a:t>
            </a:r>
          </a:p>
          <a:p>
            <a:pPr lvl="1"/>
            <a:r>
              <a:rPr lang="en-US" dirty="0" smtClean="0"/>
              <a:t>Round </a:t>
            </a:r>
            <a:r>
              <a:rPr lang="mr-IN" dirty="0" smtClean="0"/>
              <a:t>–</a:t>
            </a:r>
            <a:r>
              <a:rPr lang="en-US" dirty="0" smtClean="0"/>
              <a:t> Encryption function; iterated multiple times</a:t>
            </a:r>
          </a:p>
          <a:p>
            <a:pPr lvl="1"/>
            <a:r>
              <a:rPr lang="en-US" dirty="0" smtClean="0"/>
              <a:t>Padding </a:t>
            </a:r>
            <a:r>
              <a:rPr lang="mr-IN" dirty="0" smtClean="0"/>
              <a:t>–</a:t>
            </a:r>
            <a:r>
              <a:rPr lang="en-US" dirty="0" smtClean="0"/>
              <a:t> Some modes of operation require the last block of plaintext input to be padded with trailing null bytes to ensure proper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Modes of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Code Book (ECB) Encryption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3" y="2112539"/>
            <a:ext cx="7620000" cy="3111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91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Code Book (ECB) Decryption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2" y="2112539"/>
            <a:ext cx="7620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ECB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and can encrypt/decrypt blocks in parallel</a:t>
            </a:r>
          </a:p>
          <a:p>
            <a:r>
              <a:rPr lang="en-US" dirty="0" smtClean="0"/>
              <a:t>Padding of plaintext required</a:t>
            </a:r>
          </a:p>
          <a:p>
            <a:r>
              <a:rPr lang="en-US" dirty="0" smtClean="0"/>
              <a:t>Security Concerns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PlaintextBlockA</a:t>
            </a:r>
            <a:r>
              <a:rPr lang="en-US" dirty="0" smtClean="0"/>
              <a:t> = </a:t>
            </a:r>
            <a:r>
              <a:rPr lang="en-US" dirty="0" err="1" smtClean="0"/>
              <a:t>PlaintextBlockB</a:t>
            </a:r>
            <a:endParaRPr lang="en-US" dirty="0" smtClean="0"/>
          </a:p>
          <a:p>
            <a:pPr lvl="1"/>
            <a:r>
              <a:rPr lang="en-US" dirty="0" smtClean="0"/>
              <a:t>Then </a:t>
            </a:r>
            <a:r>
              <a:rPr lang="en-US" dirty="0" err="1" smtClean="0"/>
              <a:t>CiphertextBlockA</a:t>
            </a:r>
            <a:r>
              <a:rPr lang="en-US" dirty="0" smtClean="0"/>
              <a:t> = </a:t>
            </a:r>
            <a:r>
              <a:rPr lang="en-US" dirty="0" err="1" smtClean="0"/>
              <a:t>CiphertextBlockB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register for the inaugural UMBC </a:t>
            </a:r>
            <a:r>
              <a:rPr lang="en-US" dirty="0" err="1" smtClean="0"/>
              <a:t>DawgCTF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Saturday, March 11</a:t>
            </a:r>
            <a:r>
              <a:rPr lang="en-US" baseline="30000" dirty="0" smtClean="0"/>
              <a:t>th</a:t>
            </a:r>
            <a:r>
              <a:rPr lang="en-US" dirty="0" smtClean="0"/>
              <a:t> from 9am-5pm</a:t>
            </a:r>
          </a:p>
          <a:p>
            <a:r>
              <a:rPr lang="en-US" dirty="0" smtClean="0"/>
              <a:t>Learning Experience!</a:t>
            </a:r>
          </a:p>
          <a:p>
            <a:r>
              <a:rPr lang="en-US" dirty="0" smtClean="0"/>
              <a:t>Prizes!</a:t>
            </a:r>
          </a:p>
          <a:p>
            <a:r>
              <a:rPr lang="en-US" dirty="0" smtClean="0"/>
              <a:t>FREE FOOD!</a:t>
            </a:r>
          </a:p>
          <a:p>
            <a:r>
              <a:rPr lang="en-US" dirty="0" smtClean="0"/>
              <a:t>What more could you ask for?! (Don’t say a Ferrari, not enough blood money for that)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 Block Chaining (CBC) Encryption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2" y="2103014"/>
            <a:ext cx="762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 Block Chaining (CBC) Decryption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2" y="2112539"/>
            <a:ext cx="762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CBC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key and </a:t>
            </a:r>
            <a:r>
              <a:rPr lang="en-US" dirty="0" err="1" smtClean="0"/>
              <a:t>ciphertext</a:t>
            </a:r>
            <a:r>
              <a:rPr lang="en-US" dirty="0" smtClean="0"/>
              <a:t> to encrypt the next block</a:t>
            </a:r>
          </a:p>
          <a:p>
            <a:r>
              <a:rPr lang="en-US" dirty="0" smtClean="0"/>
              <a:t>Decryption can be parallelized, but encryption cannot</a:t>
            </a:r>
          </a:p>
          <a:p>
            <a:r>
              <a:rPr lang="en-US" dirty="0" smtClean="0"/>
              <a:t>Padding of plaintext required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 Feedback (CFB) Encryption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2" y="1677795"/>
            <a:ext cx="7620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 Feedback (CFB) Decryption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2" y="1735041"/>
            <a:ext cx="7620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(CTR) Encryption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82" y="2098251"/>
            <a:ext cx="7632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(CTR) Decryption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2779" y="5314758"/>
            <a:ext cx="567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Image from Wikipedia, Public Domain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2" y="2112539"/>
            <a:ext cx="7620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CFB and CTR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end up functioning similarly to a stream cipher (will talk   about this in a little bit)</a:t>
            </a:r>
          </a:p>
          <a:p>
            <a:r>
              <a:rPr lang="en-US" dirty="0" smtClean="0"/>
              <a:t>No padding </a:t>
            </a:r>
            <a:r>
              <a:rPr lang="en-US" dirty="0" smtClean="0"/>
              <a:t>needed (due to use of XOR, we don’t need to pad the last block since we can XOR only the required of the last block)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Block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 </a:t>
            </a:r>
            <a:r>
              <a:rPr lang="mr-IN" dirty="0" smtClean="0"/>
              <a:t>–</a:t>
            </a:r>
            <a:r>
              <a:rPr lang="en-US" dirty="0" smtClean="0"/>
              <a:t> Data Encryption Standard (FIPS 46)</a:t>
            </a:r>
          </a:p>
          <a:p>
            <a:pPr lvl="1"/>
            <a:r>
              <a:rPr lang="en-US" dirty="0" smtClean="0"/>
              <a:t>64-bit key length (</a:t>
            </a:r>
            <a:r>
              <a:rPr lang="en-US" dirty="0" smtClean="0"/>
              <a:t>effectively </a:t>
            </a:r>
            <a:r>
              <a:rPr lang="en-US" dirty="0" smtClean="0"/>
              <a:t>56-bit due to 8 parity bits) and 64-bit block size</a:t>
            </a:r>
          </a:p>
          <a:p>
            <a:r>
              <a:rPr lang="en-US" dirty="0" smtClean="0"/>
              <a:t>AES </a:t>
            </a:r>
            <a:r>
              <a:rPr lang="mr-IN" dirty="0" smtClean="0"/>
              <a:t>–</a:t>
            </a:r>
            <a:r>
              <a:rPr lang="en-US" dirty="0" smtClean="0"/>
              <a:t> Advanced Encryption Standard (FIPS 197)</a:t>
            </a:r>
          </a:p>
          <a:p>
            <a:pPr lvl="1"/>
            <a:r>
              <a:rPr lang="en-US" dirty="0" smtClean="0"/>
              <a:t>128, 192, and 256 bit key lengths w/ 128-bit block size</a:t>
            </a:r>
          </a:p>
          <a:p>
            <a:pPr lvl="1"/>
            <a:r>
              <a:rPr lang="en-US" dirty="0" smtClean="0"/>
              <a:t>Most widely used</a:t>
            </a:r>
          </a:p>
          <a:p>
            <a:r>
              <a:rPr lang="en-US" dirty="0" smtClean="0"/>
              <a:t>Blowfish</a:t>
            </a:r>
          </a:p>
          <a:p>
            <a:r>
              <a:rPr lang="en-US" dirty="0" smtClean="0"/>
              <a:t>Triple-DES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Stream Ciphers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On with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from block ciphers in that the key generation (key   stream) is part of the secret</a:t>
            </a:r>
          </a:p>
          <a:p>
            <a:r>
              <a:rPr lang="en-US" dirty="0" smtClean="0"/>
              <a:t>Keys have a period which must be sufficiently large so as to not repeat very often</a:t>
            </a:r>
          </a:p>
          <a:p>
            <a:r>
              <a:rPr lang="en-US" dirty="0" smtClean="0"/>
              <a:t>Examples</a:t>
            </a:r>
            <a:endParaRPr lang="en-US" dirty="0" smtClean="0"/>
          </a:p>
          <a:p>
            <a:pPr lvl="1"/>
            <a:r>
              <a:rPr lang="en-US" dirty="0" smtClean="0"/>
              <a:t>A5/1</a:t>
            </a:r>
          </a:p>
          <a:p>
            <a:pPr lvl="1"/>
            <a:r>
              <a:rPr lang="en-US" dirty="0" smtClean="0"/>
              <a:t>RC4</a:t>
            </a:r>
          </a:p>
          <a:p>
            <a:pPr lvl="1"/>
            <a:r>
              <a:rPr lang="en-US" dirty="0" smtClean="0"/>
              <a:t>Trivium (for all the metal fans out there!)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CSPRNG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CSPRNG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Acronym</a:t>
            </a:r>
          </a:p>
          <a:p>
            <a:pPr lvl="1"/>
            <a:r>
              <a:rPr lang="en-US" dirty="0" smtClean="0"/>
              <a:t>Stands for Cryptographically-Secure Pseudo-Random Number Generator</a:t>
            </a:r>
          </a:p>
          <a:p>
            <a:r>
              <a:rPr lang="en-US" dirty="0" smtClean="0"/>
              <a:t>Random number generation is the basis of most modern crypto</a:t>
            </a:r>
          </a:p>
          <a:p>
            <a:pPr lvl="1"/>
            <a:r>
              <a:rPr lang="en-US" dirty="0" smtClean="0"/>
              <a:t>Thoughts - How do you ensure encryption keys are sufficiently random and unique?</a:t>
            </a:r>
          </a:p>
          <a:p>
            <a:pPr lvl="1"/>
            <a:r>
              <a:rPr lang="en-US" dirty="0" smtClean="0"/>
              <a:t>You need a lot of black magic math (not covered today)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OpenSSL</a:t>
            </a:r>
          </a:p>
          <a:p>
            <a:pPr lvl="1"/>
            <a:r>
              <a:rPr lang="en-US" dirty="0" smtClean="0"/>
              <a:t>/dev/</a:t>
            </a:r>
            <a:r>
              <a:rPr lang="en-US" dirty="0" err="1" smtClean="0"/>
              <a:t>urandom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”Offensive Crypto”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term originally refers to cryptanalysis, though it</a:t>
            </a:r>
            <a:r>
              <a:rPr lang="mr-IN" dirty="0" smtClean="0"/>
              <a:t>’</a:t>
            </a:r>
            <a:r>
              <a:rPr lang="en-US" dirty="0" smtClean="0"/>
              <a:t>s been a working title for this lecture</a:t>
            </a:r>
          </a:p>
          <a:p>
            <a:r>
              <a:rPr lang="en-US" dirty="0" smtClean="0"/>
              <a:t>I’m still going to mention things that you should be aware of instead of trying to explain cryptanalysis on block ciphers</a:t>
            </a:r>
          </a:p>
          <a:p>
            <a:r>
              <a:rPr lang="en-US" dirty="0"/>
              <a:t>Most of the good stuff in terms of applying this knowledge to </a:t>
            </a:r>
            <a:r>
              <a:rPr lang="en-US" dirty="0" smtClean="0"/>
              <a:t>CTFs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“Offensive Crypto”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you should be aware of:</a:t>
            </a:r>
          </a:p>
          <a:p>
            <a:pPr lvl="1"/>
            <a:r>
              <a:rPr lang="en-US" dirty="0" smtClean="0"/>
              <a:t>Don’t expose your symmetric keys (safe storage practices)</a:t>
            </a:r>
          </a:p>
          <a:p>
            <a:pPr lvl="1"/>
            <a:r>
              <a:rPr lang="en-US" dirty="0" smtClean="0"/>
              <a:t>Block ciphers which use a 64-bit block size in CBC mode of operation are susceptible to Birthday paradox attacks (see sweet32.info)</a:t>
            </a:r>
          </a:p>
          <a:p>
            <a:pPr lvl="1"/>
            <a:r>
              <a:rPr lang="en-US" dirty="0" smtClean="0"/>
              <a:t>Service misconfigurations to accept export-grade cryptographic cipher suites (which include weak symmetric encryption)</a:t>
            </a:r>
          </a:p>
          <a:p>
            <a:pPr lvl="1"/>
            <a:r>
              <a:rPr lang="en-US" dirty="0" smtClean="0"/>
              <a:t>Don’t use ECB mode for cryptographic use</a:t>
            </a:r>
          </a:p>
          <a:p>
            <a:pPr lvl="1"/>
            <a:r>
              <a:rPr lang="en-US" dirty="0" smtClean="0"/>
              <a:t>Make sure your IVs are sufficiently random (see CSPRNG)</a:t>
            </a:r>
          </a:p>
        </p:txBody>
      </p:sp>
    </p:spTree>
    <p:extLst>
      <p:ext uri="{BB962C8B-B14F-4D97-AF65-F5344CB8AC3E}">
        <p14:creationId xmlns:p14="http://schemas.microsoft.com/office/powerpoint/2010/main" val="740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Exercise/Lab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SEED Labs Crypto Lab </a:t>
            </a:r>
            <a:r>
              <a:rPr lang="mr-IN" dirty="0" smtClean="0"/>
              <a:t>–</a:t>
            </a:r>
            <a:r>
              <a:rPr lang="en-US" dirty="0" smtClean="0"/>
              <a:t> Secret-Key Encryption</a:t>
            </a:r>
          </a:p>
          <a:p>
            <a:r>
              <a:rPr lang="en-US" dirty="0">
                <a:hlinkClick r:id="rId2"/>
              </a:rPr>
              <a:t>http://www.cis.syr.edu/~wedu/seed/Labs_12.04/Crypto/Crypto_Encryption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You don’t need to submit anything to me as the exercise would normally have you </a:t>
            </a:r>
            <a:r>
              <a:rPr lang="en-US" dirty="0" smtClean="0"/>
              <a:t>do (I won’t be </a:t>
            </a:r>
            <a:r>
              <a:rPr lang="en-US" smtClean="0"/>
              <a:t>grading it if you try)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Joshua Domangue</a:t>
            </a:r>
            <a:endParaRPr lang="en-US" dirty="0"/>
          </a:p>
          <a:p>
            <a:r>
              <a:rPr lang="en-US" dirty="0" err="1"/>
              <a:t>UMBC</a:t>
            </a:r>
            <a:r>
              <a:rPr lang="en-US" dirty="0"/>
              <a:t> Alumnus</a:t>
            </a:r>
          </a:p>
          <a:p>
            <a:r>
              <a:rPr lang="en-US" dirty="0" err="1"/>
              <a:t>CyberDawgs</a:t>
            </a:r>
            <a:r>
              <a:rPr lang="en-US" dirty="0"/>
              <a:t> Council of Elders (pending approval)</a:t>
            </a:r>
          </a:p>
          <a:p>
            <a:r>
              <a:rPr lang="en-US" dirty="0"/>
              <a:t>Cutlery </a:t>
            </a:r>
            <a:r>
              <a:rPr lang="en-US" dirty="0" err="1"/>
              <a:t>Afficianado</a:t>
            </a:r>
            <a:endParaRPr lang="en-US" dirty="0"/>
          </a:p>
          <a:p>
            <a:r>
              <a:rPr lang="en-US" dirty="0"/>
              <a:t>Gun </a:t>
            </a:r>
            <a:r>
              <a:rPr lang="en-US" dirty="0" smtClean="0"/>
              <a:t>Nut</a:t>
            </a:r>
            <a:endParaRPr lang="en-US" dirty="0"/>
          </a:p>
          <a:p>
            <a:r>
              <a:rPr lang="en-US" dirty="0"/>
              <a:t>Hacker</a:t>
            </a:r>
          </a:p>
          <a:p>
            <a:r>
              <a:rPr lang="en-US" dirty="0"/>
              <a:t>Associate Security Analyst at Independent Security Evaluators (ISE)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Cryptography?</a:t>
            </a:r>
          </a:p>
          <a:p>
            <a:r>
              <a:rPr lang="en-US" dirty="0" smtClean="0"/>
              <a:t>What isn’t Cryptography?</a:t>
            </a:r>
          </a:p>
          <a:p>
            <a:r>
              <a:rPr lang="en-US" dirty="0" smtClean="0"/>
              <a:t>History of Crypto</a:t>
            </a:r>
          </a:p>
          <a:p>
            <a:r>
              <a:rPr lang="en-US" dirty="0" smtClean="0"/>
              <a:t>Symmetric Encryption</a:t>
            </a:r>
          </a:p>
          <a:p>
            <a:pPr lvl="1"/>
            <a:r>
              <a:rPr lang="en-US" dirty="0" smtClean="0"/>
              <a:t>Block Ciphers</a:t>
            </a:r>
          </a:p>
          <a:p>
            <a:pPr lvl="1"/>
            <a:r>
              <a:rPr lang="en-US" dirty="0" smtClean="0"/>
              <a:t>Modes of Operation</a:t>
            </a:r>
          </a:p>
          <a:p>
            <a:pPr lvl="1"/>
            <a:r>
              <a:rPr lang="en-US" dirty="0" smtClean="0"/>
              <a:t>Stream Ciphers</a:t>
            </a:r>
          </a:p>
          <a:p>
            <a:r>
              <a:rPr lang="en-US" dirty="0" smtClean="0"/>
              <a:t>CSPRNG</a:t>
            </a:r>
          </a:p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CRYPTOGRAPHY!!!!!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6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514600"/>
            <a:ext cx="10360501" cy="1223963"/>
          </a:xfrm>
        </p:spPr>
        <p:txBody>
          <a:bodyPr/>
          <a:lstStyle/>
          <a:p>
            <a:pPr algn="ctr"/>
            <a:r>
              <a:rPr lang="en-US" dirty="0" smtClean="0"/>
              <a:t>What is Cryptography?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put it simply </a:t>
            </a:r>
            <a:r>
              <a:rPr lang="mr-IN" dirty="0" smtClean="0"/>
              <a:t>–</a:t>
            </a:r>
            <a:r>
              <a:rPr lang="en-US" dirty="0" smtClean="0"/>
              <a:t> “The science of making and breaking codes.”</a:t>
            </a:r>
          </a:p>
          <a:p>
            <a:r>
              <a:rPr lang="en-US" dirty="0" smtClean="0"/>
              <a:t>Crypto has been around for a long time</a:t>
            </a:r>
          </a:p>
          <a:p>
            <a:r>
              <a:rPr lang="en-US" dirty="0"/>
              <a:t>R</a:t>
            </a:r>
            <a:r>
              <a:rPr lang="en-US" dirty="0" smtClean="0"/>
              <a:t>elies heavily on mathematics</a:t>
            </a:r>
          </a:p>
          <a:p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Plaintext </a:t>
            </a:r>
            <a:r>
              <a:rPr lang="mr-IN" dirty="0" smtClean="0"/>
              <a:t>–</a:t>
            </a:r>
            <a:r>
              <a:rPr lang="en-US" dirty="0" smtClean="0"/>
              <a:t> The actual message</a:t>
            </a:r>
          </a:p>
          <a:p>
            <a:pPr lvl="1"/>
            <a:r>
              <a:rPr lang="en-US" dirty="0" err="1" smtClean="0"/>
              <a:t>Ciphertext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encrypted message</a:t>
            </a:r>
          </a:p>
          <a:p>
            <a:pPr lvl="1"/>
            <a:r>
              <a:rPr lang="en-US" dirty="0" smtClean="0"/>
              <a:t>Symmetric Cryptography </a:t>
            </a:r>
            <a:r>
              <a:rPr lang="mr-IN" dirty="0" smtClean="0"/>
              <a:t>–</a:t>
            </a:r>
            <a:r>
              <a:rPr lang="en-US" dirty="0" smtClean="0"/>
              <a:t> Same key used for encryption and decryption</a:t>
            </a:r>
          </a:p>
          <a:p>
            <a:pPr lvl="1"/>
            <a:r>
              <a:rPr lang="en-US" dirty="0" smtClean="0"/>
              <a:t>Asymmetric Cryptography </a:t>
            </a:r>
            <a:r>
              <a:rPr lang="mr-IN" dirty="0" smtClean="0"/>
              <a:t>–</a:t>
            </a:r>
            <a:r>
              <a:rPr lang="en-US" dirty="0" smtClean="0"/>
              <a:t> Different keys used for encryption and decryption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76200"/>
            <a:ext cx="1713207" cy="20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908</Words>
  <Application>Microsoft Macintosh PowerPoint</Application>
  <PresentationFormat>Custom</PresentationFormat>
  <Paragraphs>140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Mangal</vt:lpstr>
      <vt:lpstr>Arial</vt:lpstr>
      <vt:lpstr>Tech 16x9</vt:lpstr>
      <vt:lpstr>UMBC Cyber Defense Team</vt:lpstr>
      <vt:lpstr>Reminder Time!</vt:lpstr>
      <vt:lpstr>On with it!</vt:lpstr>
      <vt:lpstr>whoami</vt:lpstr>
      <vt:lpstr>Today’s Agenda</vt:lpstr>
      <vt:lpstr>CRYPTOGRAPHY!!!!!</vt:lpstr>
      <vt:lpstr>…</vt:lpstr>
      <vt:lpstr>What is Cryptography?</vt:lpstr>
      <vt:lpstr>Cryptography</vt:lpstr>
      <vt:lpstr>Base64 Shoutout</vt:lpstr>
      <vt:lpstr>History – Caesar Cipher</vt:lpstr>
      <vt:lpstr>History – Caesar Cipher Cont.</vt:lpstr>
      <vt:lpstr>Why isn’t this used anymore?</vt:lpstr>
      <vt:lpstr>Block Ciphers</vt:lpstr>
      <vt:lpstr>Block Ciphers</vt:lpstr>
      <vt:lpstr>Modes of Operation</vt:lpstr>
      <vt:lpstr>Electronic Code Book (ECB) Encryption</vt:lpstr>
      <vt:lpstr>Electronic Code Book (ECB) Decryption</vt:lpstr>
      <vt:lpstr>ECB Cont.</vt:lpstr>
      <vt:lpstr>Cipher Block Chaining (CBC) Encryption</vt:lpstr>
      <vt:lpstr>Cipher Block Chaining (CBC) Decryption</vt:lpstr>
      <vt:lpstr>CBC Cont.</vt:lpstr>
      <vt:lpstr>Cipher Feedback (CFB) Encryption</vt:lpstr>
      <vt:lpstr>Cipher Feedback (CFB) Decryption</vt:lpstr>
      <vt:lpstr>Counter (CTR) Encryption</vt:lpstr>
      <vt:lpstr>Counter (CTR) Decryption</vt:lpstr>
      <vt:lpstr>CFB and CTR</vt:lpstr>
      <vt:lpstr>Common Block Ciphers</vt:lpstr>
      <vt:lpstr>Stream Ciphers</vt:lpstr>
      <vt:lpstr>Stream Ciphers</vt:lpstr>
      <vt:lpstr>CSPRNG</vt:lpstr>
      <vt:lpstr>CSPRNG</vt:lpstr>
      <vt:lpstr>”Offensive Crypto”</vt:lpstr>
      <vt:lpstr>“Offensive Crypto” cont.</vt:lpstr>
      <vt:lpstr>Exercise/Lab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2016-09-05T23:28:48Z</dcterms:created>
  <dcterms:modified xsi:type="dcterms:W3CDTF">2017-03-02T02:54:57Z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